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  <p:sldMasterId id="2147483656" r:id="rId2"/>
  </p:sldMasterIdLst>
  <p:notesMasterIdLst>
    <p:notesMasterId r:id="rId13"/>
  </p:notesMasterIdLst>
  <p:handoutMasterIdLst>
    <p:handoutMasterId r:id="rId14"/>
  </p:handoutMasterIdLst>
  <p:sldIdLst>
    <p:sldId id="262" r:id="rId3"/>
    <p:sldId id="260" r:id="rId4"/>
    <p:sldId id="257" r:id="rId5"/>
    <p:sldId id="277" r:id="rId6"/>
    <p:sldId id="278" r:id="rId7"/>
    <p:sldId id="279" r:id="rId8"/>
    <p:sldId id="280" r:id="rId9"/>
    <p:sldId id="281" r:id="rId10"/>
    <p:sldId id="282" r:id="rId11"/>
    <p:sldId id="263" r:id="rId12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499"/>
    <a:srgbClr val="933A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28"/>
    <p:restoredTop sz="94694"/>
  </p:normalViewPr>
  <p:slideViewPr>
    <p:cSldViewPr snapToGrid="0" snapToObjects="1" showGuides="1">
      <p:cViewPr varScale="1">
        <p:scale>
          <a:sx n="125" d="100"/>
          <a:sy n="125" d="100"/>
        </p:scale>
        <p:origin x="114" y="240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A7E84B11-8086-A046-B6B7-F7A9DB5EA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AE5F8304-EF8E-7A48-A3EC-256BB4EB24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0746FA-9F78-5A43-BFD1-03D27A7F3C92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CE85A97-9D2F-A74D-874B-B462CB8C63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CB02496D-CD03-4446-AD06-43B91E1688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CC9C5-FF55-F544-A6D3-2B14C7549CF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3421827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gif>
</file>

<file path=ppt/media/image12.gif>
</file>

<file path=ppt/media/image13.png>
</file>

<file path=ppt/media/image14.gif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2D10F-BC7E-0545-A8D3-D708044527A6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cs-CZ"/>
              <a:t>Upravte styly předlohy textu.
Druhá úroveň
Třetí úroveň
Čtvrtá úroveň
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477E90-4C3A-1A40-BB34-28A95E688A1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5024213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0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64867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6981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83763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9813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935681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45029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95305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6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66252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7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79063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8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76724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62F60A5-AF07-B541-AE6A-88569EB764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45" y="1122363"/>
            <a:ext cx="11807825" cy="20542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2AB18D6-A597-8B4E-A383-BD55E7799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45" y="3602037"/>
            <a:ext cx="11797067" cy="259873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můžete upravit styl předlohy.</a:t>
            </a:r>
            <a:endParaRPr lang="cs-CZ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EDE463D-611E-7641-BE67-E50FAADA5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AFFB-D433-B047-9BA8-E42A060EB3E7}" type="datetime3">
              <a:rPr lang="cs-CZ" smtClean="0"/>
              <a:t>25/09/20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1BC9F34-E144-0247-B652-197C07073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76199" y="6356349"/>
            <a:ext cx="9896625" cy="320377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C838B55-B834-7B40-AB95-C477904CC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53927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85BBB-390C-8746-8F6D-62B6435F2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52AC7-CCB6-7743-BA17-958390688A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7134D6-2490-5248-8BDE-DBC857FAD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26196-17B1-8245-A58A-F8CFE5261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613EA-3698-4344-847F-E2367A8ED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666FBF-FFBF-9746-9924-D6ECC8F22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0720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015BE-E091-174E-9BC7-1C1BCA6D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7750E-8FBE-E846-AB80-9F86414BC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21511B-D22A-1245-A98E-3D2AFE55B5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A5B39B-BFEB-134C-AB6F-4AB601CEDC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7821D6-D3D4-CF41-A511-5A5AC1081B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5C7EB4-86D6-B743-9954-71FAD9D0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C364A0-F572-C149-849B-B307CD8B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F28744-8951-9A4F-A3AA-DD575AE0E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779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71551-C6A2-6D44-9A81-20B0DFB75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6EF13A-BEDD-8D40-AC6C-A39969AD0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0FB4E8-8C55-204A-9573-634F389DE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9D78F-1EEB-F743-A9FB-1B91894CE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90205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72057-05C0-D143-BA44-BD676CD9C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3BE2FB-8405-5C4E-A05E-0DC323AF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D6ECD-2072-7649-8717-F6947C57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2331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3C40A-3F5C-0E49-8F8F-6D9B29B5E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7F6FE-AE6D-AA46-B7E6-274E9FECE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F48ED1-3C22-CF4D-964F-6309C68D3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40880F-C387-A147-90BC-C25E5F37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54222-DA1D-5942-8C32-925C8CDD7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80EA64-309A-514C-86EA-FAFE50441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749014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8B0C9-7B40-FA40-987F-51603A9D3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E2F6F5-7F35-EB4D-A1EC-863E7E34CA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2E35B1-C2B0-4D4B-943E-DEB98AAF2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6A77F-094E-5646-B960-EB9F6F152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CD75F-2872-9748-8FDD-854012C2F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6C3EB-745B-034B-8C75-CEC8F7C6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97806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499B7-157B-F045-9923-D12EED65E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47F9E-6176-9946-A28B-E20C2D515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D7A46-18AB-7B43-B05D-7EC3E7A08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A48DC-3CD9-9542-B18D-D6CC3077A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A9E0-9FA1-6145-9530-79E7D73F3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685021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634EEB-BD8A-2044-8B35-C5AE56E514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A23D1-7F69-7E47-A6BD-BB612A4E4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D427B6-FD45-B74E-996A-99BB45FE3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53127-1CB8-1D46-8EE1-22CBD5420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FF5BE-5006-9542-9F89-C97DC7BD8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51431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5C6A7C0-0649-6040-A91B-A51D8870E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A670A8E-FAF4-EB48-A95A-5A580126D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600"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65CAB9C-0386-8B4F-99ED-91992F801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E2BD-95EA-854F-BAB8-0CF99DE8AA7D}" type="datetime3">
              <a:rPr lang="cs-CZ" smtClean="0"/>
              <a:t>25/09/20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733C643-BAC6-384B-8391-4C4A373E6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6349"/>
            <a:ext cx="9937749" cy="309266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E1B1056-E9A4-E849-AFE0-99640ED4F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58123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9501A35-F9F4-C746-910A-0AB6C44A2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593868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E501E6E-0516-434B-9AFD-79C0FAE7D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807746"/>
            <a:ext cx="11796416" cy="337790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1AAA1F3-AAB7-A046-B5C1-7E0FED02F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6486-B92A-5D40-B65E-EA3DE825AE5B}" type="datetime3">
              <a:rPr lang="cs-CZ" smtClean="0"/>
              <a:t>25/09/20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7E67D82-BA89-E943-BE3E-6FD326C11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47011"/>
            <a:ext cx="9937749" cy="318604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35E7D21-DA7F-BC4B-ADBF-66F03AA08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380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FE10C0C-49DB-714B-8253-3919EEAB2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9716" cy="1021977"/>
          </a:xfrm>
        </p:spPr>
        <p:txBody>
          <a:bodyPr/>
          <a:lstStyle>
            <a:lvl1pPr>
              <a:defRPr sz="36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AE45FF5-CFF7-BC4B-BE44-7DE11320BA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2846" y="2162287"/>
            <a:ext cx="5785204" cy="4014676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E0186BD-CCF8-814D-8F98-56078DF4C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49" y="2162285"/>
            <a:ext cx="5795963" cy="403849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0C9FC7B-3212-0C45-8BA4-BD25FC408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2B60A-F8EB-A649-BA02-2207FB45044B}" type="datetime3">
              <a:rPr lang="cs-CZ" smtClean="0"/>
              <a:t>25/09/20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B71C6E2-9DD7-8649-B049-1FBCF5CC8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2876"/>
            <a:ext cx="9937749" cy="312739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AD2E780-8CA4-694B-B7E2-70742E384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043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9E3C6D-02AA-BD44-84A9-B919C331D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3315A8E6-4C0A-AA4C-9079-37AC28721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6160E-3D53-D847-9A74-1C37BCEA757F}" type="datetime3">
              <a:rPr lang="cs-CZ" smtClean="0"/>
              <a:t>25/09/20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8BB6F38-4D44-9840-89C1-FF42C22B0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2876"/>
            <a:ext cx="9937749" cy="312739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203DEF9F-619E-514F-B49B-61758FC00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52448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7414C914-950A-7942-B0E9-3FEB6F7F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BDC4E-A034-0F4F-963D-96AE1C40BED7}" type="datetime3">
              <a:rPr lang="cs-CZ" smtClean="0"/>
              <a:t>25/09/20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0DCF0096-0579-6045-8D0F-A71D64397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6349"/>
            <a:ext cx="9937749" cy="309266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0E670FDF-F365-974E-B39A-0DEC9CD46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9708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A41D-18F5-2B4E-BE99-D6457D846C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0582C-01B7-3F42-AD28-9B7DF4DD5F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C3A37-4F77-534E-9AF3-D82BFE15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DCCB8-70AD-574C-9AA9-B02DA9D9D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3117F-487E-494C-9FA1-CB037C2CB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59165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56EA4-94EE-9E4C-9451-0C053C35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0C682-265E-EE41-A540-118A3A390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DCE98-8002-BC4F-85CF-80F1678C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00820-F6DD-5A4F-80F7-CAC42703D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03D53-E799-BF42-83F0-6B6D5E020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04107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D3AB-3AE5-6C49-B89B-0B3333B9A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51D72-6450-1245-B950-D14EEE9BC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A13D4-2C24-4B4C-A527-271234776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6D41A-5F70-D542-B768-4CA673DB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84A22-3709-7E43-ADD3-04B31F1D2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1223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E6D6CC12-ACA0-634F-80C9-398209300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 dirty="0"/>
              <a:t>Nadpis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7F40DBE-8FC7-7448-B1A4-0F1683F3C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294" y="2229316"/>
            <a:ext cx="11798619" cy="3973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cs-CZ" dirty="0"/>
              <a:t>Upravte styly předlohy textu.
Druhá úroveň
Třetí úroveň
Čtvrtá úroveň
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6F516F3-F99B-5944-9236-CEAA13395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03497" y="6356350"/>
            <a:ext cx="926054" cy="3127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D0002-C91F-8548-89A7-9BF65FF7DADF}" type="datetime3">
              <a:rPr lang="cs-CZ" smtClean="0"/>
              <a:t>25/09/20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6D98F16-2029-8D49-91DD-2C737D88D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2213" y="6356349"/>
            <a:ext cx="612775" cy="3127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44BAA-1A06-B141-8215-9D88CF6A7203}" type="slidenum">
              <a:rPr lang="cs-CZ" smtClean="0"/>
              <a:pPr/>
              <a:t>‹#›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6ECB6-BE35-5F47-9527-63BD8453A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pic>
        <p:nvPicPr>
          <p:cNvPr id="117" name="Obrázek 116" descr="Obsah obrázku objekt, hodiny, interiér&#10;&#10;&#10;&#10;Popis se vygeneroval automaticky.">
            <a:extLst>
              <a:ext uri="{FF2B5EF4-FFF2-40B4-BE49-F238E27FC236}">
                <a16:creationId xmlns:a16="http://schemas.microsoft.com/office/drawing/2014/main" id="{F769A674-0C2E-6F4A-9D0D-18FAA4C606C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00196" y="227013"/>
            <a:ext cx="6337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05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273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19" userDrawn="1">
          <p15:clr>
            <a:srgbClr val="F26B43"/>
          </p15:clr>
        </p15:guide>
        <p15:guide id="4" orient="horz" pos="4201" userDrawn="1">
          <p15:clr>
            <a:srgbClr val="F26B43"/>
          </p15:clr>
        </p15:guide>
        <p15:guide id="5" pos="121" userDrawn="1">
          <p15:clr>
            <a:srgbClr val="F26B43"/>
          </p15:clr>
        </p15:guide>
        <p15:guide id="6" pos="7559" userDrawn="1">
          <p15:clr>
            <a:srgbClr val="F26B43"/>
          </p15:clr>
        </p15:guide>
        <p15:guide id="7" pos="3772" userDrawn="1">
          <p15:clr>
            <a:srgbClr val="F26B43"/>
          </p15:clr>
        </p15:guide>
        <p15:guide id="8" pos="3908" userDrawn="1">
          <p15:clr>
            <a:srgbClr val="F26B43"/>
          </p15:clr>
        </p15:guide>
        <p15:guide id="9" orient="horz" pos="2001" userDrawn="1">
          <p15:clr>
            <a:srgbClr val="F26B43"/>
          </p15:clr>
        </p15:guide>
        <p15:guide id="10" pos="7151" userDrawn="1">
          <p15:clr>
            <a:srgbClr val="F26B43"/>
          </p15:clr>
        </p15:guide>
        <p15:guide id="11" pos="7038" userDrawn="1">
          <p15:clr>
            <a:srgbClr val="F26B43"/>
          </p15:clr>
        </p15:guide>
        <p15:guide id="12" orient="horz" pos="3997" userDrawn="1">
          <p15:clr>
            <a:srgbClr val="F26B43"/>
          </p15:clr>
        </p15:guide>
        <p15:guide id="13" pos="3659" userDrawn="1">
          <p15:clr>
            <a:srgbClr val="F26B43"/>
          </p15:clr>
        </p15:guide>
        <p15:guide id="14" orient="horz" pos="2432" userDrawn="1">
          <p15:clr>
            <a:srgbClr val="F26B43"/>
          </p15:clr>
        </p15:guide>
        <p15:guide id="15" orient="horz" pos="3906" userDrawn="1">
          <p15:clr>
            <a:srgbClr val="F26B43"/>
          </p15:clr>
        </p15:guide>
        <p15:guide id="16" orient="horz" pos="527" userDrawn="1">
          <p15:clr>
            <a:srgbClr val="F26B43"/>
          </p15:clr>
        </p15:guide>
        <p15:guide id="17" orient="horz" pos="663" userDrawn="1">
          <p15:clr>
            <a:srgbClr val="F26B43"/>
          </p15:clr>
        </p15:guide>
        <p15:guide id="18" pos="710" userDrawn="1">
          <p15:clr>
            <a:srgbClr val="F26B43"/>
          </p15:clr>
        </p15:guide>
        <p15:guide id="19" pos="778" userDrawn="1">
          <p15:clr>
            <a:srgbClr val="F26B43"/>
          </p15:clr>
        </p15:guide>
        <p15:guide id="20" orient="horz" pos="14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22C198-AF9F-0A41-9A82-28EC7DDD7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5F5F5-E124-A54B-9981-D7FA5E3DE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942D7-B669-9940-B52D-60CF522EFE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7BC748-752E-9E47-952B-1B6B12A8FBCB}" type="datetimeFigureOut">
              <a:rPr lang="cs-CZ" smtClean="0"/>
              <a:t>25.09.2020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2DEF7-65E0-8647-8D41-57980F1E5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E33C7-0C21-634B-9232-89AED6692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09919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gif"/><Relationship Id="rId5" Type="http://schemas.openxmlformats.org/officeDocument/2006/relationships/image" Target="../media/image13.png"/><Relationship Id="rId4" Type="http://schemas.openxmlformats.org/officeDocument/2006/relationships/image" Target="../media/image1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>
            <a:extLst>
              <a:ext uri="{FF2B5EF4-FFF2-40B4-BE49-F238E27FC236}">
                <a16:creationId xmlns:a16="http://schemas.microsoft.com/office/drawing/2014/main" id="{31BD6DA5-9406-D149-A9F0-945994702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500" y="6156960"/>
            <a:ext cx="1651000" cy="190500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8AA61AF7-0A68-1346-8A03-3E8C31A1B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899340"/>
            <a:ext cx="5334000" cy="1117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7B8831-8F35-FF42-902D-9F4408DAA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6650" y="2748070"/>
            <a:ext cx="73787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575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49EA5466-EA04-5F40-8B3D-430DA20B8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98574-6581-B943-9544-53578E1A0E6E}" type="datetime3">
              <a:rPr lang="cs-CZ" smtClean="0"/>
              <a:t>25/09/20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1B228093-4893-764A-89E9-6B9C6335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C5A0DD5F-9D7C-234D-BBCB-4B088545D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9</a:t>
            </a:fld>
            <a:endParaRPr lang="cs-CZ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EDDB3C1C-78A3-FD45-9288-66B6297FA8A9}"/>
              </a:ext>
            </a:extLst>
          </p:cNvPr>
          <p:cNvSpPr/>
          <p:nvPr/>
        </p:nvSpPr>
        <p:spPr>
          <a:xfrm>
            <a:off x="203497" y="1840230"/>
            <a:ext cx="11796416" cy="707886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GB" sz="40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 you for your attention</a:t>
            </a:r>
            <a:endParaRPr lang="en-GB" sz="4000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8408D255-5881-3A44-BC2B-29C775205970}"/>
              </a:ext>
            </a:extLst>
          </p:cNvPr>
          <p:cNvSpPr/>
          <p:nvPr/>
        </p:nvSpPr>
        <p:spPr>
          <a:xfrm>
            <a:off x="3048000" y="3500527"/>
            <a:ext cx="6096000" cy="243143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cs-CZ" sz="20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cs-CZ" sz="2000" b="1" dirty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Ing. </a:t>
            </a:r>
            <a:r>
              <a:rPr lang="en-US" sz="2600" b="1" dirty="0" err="1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Lenka</a:t>
            </a:r>
            <a:r>
              <a:rPr lang="cs-CZ" sz="26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b="1" dirty="0" err="1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Skanderov</a:t>
            </a:r>
            <a:r>
              <a:rPr lang="cs-CZ" sz="26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á, </a:t>
            </a:r>
            <a:r>
              <a:rPr lang="cs-CZ" sz="2000" b="1" dirty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Ph.D.</a:t>
            </a:r>
          </a:p>
          <a:p>
            <a:pPr algn="ctr"/>
            <a:endParaRPr lang="cs-CZ" dirty="0"/>
          </a:p>
          <a:p>
            <a:pPr algn="ctr"/>
            <a:r>
              <a:rPr lang="cs-CZ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EA</a:t>
            </a:r>
            <a:r>
              <a:rPr lang="en-US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cs-CZ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407</a:t>
            </a:r>
          </a:p>
          <a:p>
            <a:pPr algn="ctr"/>
            <a:r>
              <a:rPr lang="cs-CZ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+420 597 325 967</a:t>
            </a:r>
            <a:endParaRPr lang="cs-CZ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cs-CZ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cs-CZ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lenka.skanderova@vsb.cz</a:t>
            </a:r>
            <a:endParaRPr lang="cs-CZ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cs-CZ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cs-CZ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omel.vsb.cz/</a:t>
            </a:r>
            <a:r>
              <a:rPr lang="en-US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~ska206</a:t>
            </a:r>
            <a:endParaRPr lang="cs-CZ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92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16C7814-19D0-D044-AD35-ED9091139A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603" y="2187892"/>
            <a:ext cx="11807825" cy="2054225"/>
          </a:xfrm>
        </p:spPr>
        <p:txBody>
          <a:bodyPr/>
          <a:lstStyle/>
          <a:p>
            <a:r>
              <a:rPr lang="en-US" sz="4800" dirty="0" smtClean="0">
                <a:solidFill>
                  <a:srgbClr val="00A499"/>
                </a:solidFill>
              </a:rPr>
              <a:t>Biologically inspired algorithms</a:t>
            </a:r>
            <a:br>
              <a:rPr lang="en-US" sz="4800" dirty="0" smtClean="0">
                <a:solidFill>
                  <a:srgbClr val="00A499"/>
                </a:solidFill>
              </a:rPr>
            </a:br>
            <a:r>
              <a:rPr lang="en-US" sz="4800" dirty="0" smtClean="0">
                <a:solidFill>
                  <a:srgbClr val="00A499"/>
                </a:solidFill>
              </a:rPr>
              <a:t>Exercise </a:t>
            </a:r>
            <a:r>
              <a:rPr lang="en-US" sz="4800" dirty="0">
                <a:solidFill>
                  <a:srgbClr val="00A499"/>
                </a:solidFill>
              </a:rPr>
              <a:t>3</a:t>
            </a:r>
            <a:endParaRPr lang="cs-CZ" sz="4800" dirty="0">
              <a:solidFill>
                <a:srgbClr val="00A499"/>
              </a:solidFill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3462E6A-BA43-6348-924A-E49976C562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603" y="4242117"/>
            <a:ext cx="11797067" cy="977583"/>
          </a:xfrm>
        </p:spPr>
        <p:txBody>
          <a:bodyPr/>
          <a:lstStyle/>
          <a:p>
            <a:r>
              <a:rPr lang="en-US" dirty="0" err="1" smtClean="0"/>
              <a:t>Ing</a:t>
            </a:r>
            <a:r>
              <a:rPr lang="en-US" dirty="0" smtClean="0"/>
              <a:t>. </a:t>
            </a:r>
            <a:r>
              <a:rPr lang="en-US" dirty="0" err="1" smtClean="0"/>
              <a:t>Lenka</a:t>
            </a:r>
            <a:r>
              <a:rPr lang="en-US" dirty="0" smtClean="0"/>
              <a:t> </a:t>
            </a:r>
            <a:r>
              <a:rPr lang="en-US" dirty="0" err="1" smtClean="0"/>
              <a:t>Skanderov</a:t>
            </a:r>
            <a:r>
              <a:rPr lang="cs-CZ" dirty="0" smtClean="0"/>
              <a:t>á, </a:t>
            </a:r>
            <a:r>
              <a:rPr lang="cs-CZ" dirty="0" err="1" smtClean="0"/>
              <a:t>Ph</a:t>
            </a:r>
            <a:r>
              <a:rPr lang="cs-CZ" dirty="0" smtClean="0"/>
              <a:t>. D.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98121F1-3D8E-594F-90DB-4F0B98C0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AFFB-D433-B047-9BA8-E42A060EB3E7}" type="datetime3">
              <a:rPr lang="cs-CZ" smtClean="0"/>
              <a:t>25/09/20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AECFA50-A063-9142-88B9-F0C90FFC9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4A7925D-4BBE-3C40-9FF4-E30546487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01649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Content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275114"/>
            <a:ext cx="11796416" cy="39105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tx1"/>
                </a:solidFill>
              </a:rPr>
              <a:t>Simulated annealing algorithm</a:t>
            </a:r>
            <a:endParaRPr lang="en-GB" sz="2400" dirty="0" smtClean="0">
              <a:solidFill>
                <a:schemeClr val="tx1"/>
              </a:solidFill>
            </a:endParaRP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25/09/20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97591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GB" sz="4400" dirty="0" smtClean="0">
                <a:solidFill>
                  <a:srgbClr val="00A499"/>
                </a:solidFill>
              </a:rPr>
              <a:t>Simulated Annealing – Control parameters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Zástupný text 2">
                <a:extLst>
                  <a:ext uri="{FF2B5EF4-FFF2-40B4-BE49-F238E27FC236}">
                    <a16:creationId xmlns:a16="http://schemas.microsoft.com/office/drawing/2014/main" id="{4172E0D8-7C1D-1642-9793-1606BCBB9B2E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203497" y="2275114"/>
                <a:ext cx="11302703" cy="3910534"/>
              </a:xfrm>
            </p:spPr>
            <p:txBody>
              <a:bodyPr>
                <a:normAutofit/>
              </a:bodyPr>
              <a:lstStyle/>
              <a:p>
                <a:endParaRPr lang="en-GB" sz="2400" dirty="0">
                  <a:solidFill>
                    <a:schemeClr val="tx1"/>
                  </a:solidFill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…</m:t>
                    </m:r>
                  </m:oMath>
                </a14:m>
                <a:r>
                  <a:rPr lang="en-GB" sz="2800" dirty="0" smtClean="0">
                    <a:solidFill>
                      <a:schemeClr val="tx1"/>
                    </a:solidFill>
                  </a:rPr>
                  <a:t> initial temperature (higher values, for example, 100, 200)</a:t>
                </a:r>
              </a:p>
              <a:p>
                <a:endParaRPr lang="en-GB" sz="2400" dirty="0" smtClean="0">
                  <a:solidFill>
                    <a:schemeClr val="tx1"/>
                  </a:solidFill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  <m:r>
                      <a:rPr lang="en-US" sz="2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r>
                  <a:rPr lang="en-GB" sz="2800" dirty="0" smtClean="0">
                    <a:solidFill>
                      <a:schemeClr val="tx1"/>
                    </a:solidFill>
                  </a:rPr>
                  <a:t> minimal temperature (final temperature, usually set to values close to 0)</a:t>
                </a:r>
              </a:p>
              <a:p>
                <a:endParaRPr lang="en-GB" sz="2400" dirty="0" smtClean="0">
                  <a:solidFill>
                    <a:schemeClr val="tx1"/>
                  </a:solidFill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GB" sz="2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GB" sz="2800" dirty="0" smtClean="0">
                    <a:solidFill>
                      <a:schemeClr val="tx1"/>
                    </a:solidFill>
                  </a:rPr>
                  <a:t>… cooling constant (values between 0 and 1, usually set to values from 0.9 to 0.99)</a:t>
                </a:r>
              </a:p>
              <a:p>
                <a:endParaRPr lang="en-GB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Zástupný text 2">
                <a:extLst>
                  <a:ext uri="{FF2B5EF4-FFF2-40B4-BE49-F238E27FC236}">
                    <a16:creationId xmlns:a16="http://schemas.microsoft.com/office/drawing/2014/main" id="{4172E0D8-7C1D-1642-9793-1606BCBB9B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03497" y="2275114"/>
                <a:ext cx="11302703" cy="3910534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25/09/20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01601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GB" sz="4400" dirty="0" smtClean="0">
                <a:solidFill>
                  <a:srgbClr val="00A499"/>
                </a:solidFill>
              </a:rPr>
              <a:t>Simulated Annealing – Pseudocode</a:t>
            </a:r>
            <a:endParaRPr lang="en-GB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9551" y="2354835"/>
            <a:ext cx="3446483" cy="3910534"/>
          </a:xfrm>
        </p:spPr>
        <p:txBody>
          <a:bodyPr>
            <a:normAutofit/>
          </a:bodyPr>
          <a:lstStyle/>
          <a:p>
            <a:r>
              <a:rPr lang="en-GB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Setting of control parameters</a:t>
            </a:r>
          </a:p>
          <a:p>
            <a:r>
              <a:rPr lang="en-GB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#---------------------------------</a:t>
            </a:r>
            <a:endParaRPr lang="en-GB" sz="12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T_0 = 100</a:t>
            </a:r>
          </a:p>
          <a:p>
            <a:r>
              <a:rPr lang="en-GB" sz="12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T_min</a:t>
            </a:r>
            <a:r>
              <a:rPr lang="en-GB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0.5</a:t>
            </a:r>
          </a:p>
          <a:p>
            <a:r>
              <a:rPr lang="en-GB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alpha = 0.95</a:t>
            </a:r>
          </a:p>
          <a:p>
            <a:r>
              <a:rPr lang="en-GB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#---------------------------------</a:t>
            </a:r>
            <a:endParaRPr lang="en-GB" sz="12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2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 = T_0</a:t>
            </a:r>
          </a:p>
          <a:p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Generation of initial solution</a:t>
            </a:r>
          </a:p>
          <a:p>
            <a:r>
              <a:rPr lang="en-GB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#---------------------------------</a:t>
            </a:r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 = generate initial solution</a:t>
            </a:r>
          </a:p>
          <a:p>
            <a:r>
              <a:rPr lang="en-GB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Evaluate x </a:t>
            </a:r>
          </a:p>
          <a:p>
            <a:endParaRPr lang="en-GB" sz="12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25/09/20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4</a:t>
            </a:fld>
            <a:endParaRPr lang="cs-CZ"/>
          </a:p>
        </p:txBody>
      </p:sp>
      <p:sp>
        <p:nvSpPr>
          <p:cNvPr id="7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 txBox="1">
            <a:spLocks/>
          </p:cNvSpPr>
          <p:nvPr/>
        </p:nvSpPr>
        <p:spPr>
          <a:xfrm>
            <a:off x="3939540" y="2273192"/>
            <a:ext cx="4795223" cy="3910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Obdélník 7"/>
          <p:cNvSpPr/>
          <p:nvPr/>
        </p:nvSpPr>
        <p:spPr>
          <a:xfrm>
            <a:off x="5519589" y="2273192"/>
            <a:ext cx="528715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 Main loop</a:t>
            </a: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#----------------------------------------------------</a:t>
            </a:r>
          </a:p>
          <a:p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 &gt; </a:t>
            </a:r>
            <a:r>
              <a:rPr lang="en-GB" sz="1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T_min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x_1 = generate neighbour of x in normal 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distribution</a:t>
            </a:r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endParaRPr lang="en-GB" sz="1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Evaluate x_1</a:t>
            </a:r>
          </a:p>
          <a:p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if f(x_1) &lt; f(x):</a:t>
            </a:r>
          </a:p>
          <a:p>
            <a:endParaRPr lang="en-GB" sz="1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x = x_1</a:t>
            </a:r>
          </a:p>
          <a:p>
            <a:endParaRPr lang="en-GB" sz="1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else:</a:t>
            </a:r>
          </a:p>
          <a:p>
            <a:endParaRPr lang="en-GB" sz="1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r = random number in uniform distribution</a:t>
            </a: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if r &lt; e</a:t>
            </a:r>
            <a:r>
              <a:rPr lang="en-GB" sz="1200" baseline="30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-(f(x_1)-f(x))/T</a:t>
            </a:r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x = x_1</a:t>
            </a:r>
          </a:p>
          <a:p>
            <a:endParaRPr lang="en-GB" sz="12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T = T*alpha</a:t>
            </a:r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172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GB" sz="4400" dirty="0" smtClean="0">
                <a:solidFill>
                  <a:srgbClr val="00A499"/>
                </a:solidFill>
              </a:rPr>
              <a:t>Simulated Annealing – Pseudocode</a:t>
            </a:r>
            <a:endParaRPr lang="en-GB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25/09/20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5</a:t>
            </a:fld>
            <a:endParaRPr lang="cs-CZ"/>
          </a:p>
        </p:txBody>
      </p:sp>
      <p:sp>
        <p:nvSpPr>
          <p:cNvPr id="7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 txBox="1">
            <a:spLocks/>
          </p:cNvSpPr>
          <p:nvPr/>
        </p:nvSpPr>
        <p:spPr>
          <a:xfrm>
            <a:off x="3939540" y="2273192"/>
            <a:ext cx="4795223" cy="3910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Obdélník 7"/>
          <p:cNvSpPr/>
          <p:nvPr/>
        </p:nvSpPr>
        <p:spPr>
          <a:xfrm>
            <a:off x="358140" y="2420204"/>
            <a:ext cx="744474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 smtClean="0">
                <a:cs typeface="Courier New" panose="02070309020205020404" pitchFamily="49" charset="0"/>
              </a:rPr>
              <a:t> </a:t>
            </a:r>
            <a:r>
              <a:rPr lang="en-GB" sz="2400" dirty="0" smtClean="0">
                <a:cs typeface="Courier New" panose="02070309020205020404" pitchFamily="49" charset="0"/>
              </a:rPr>
              <a:t> Important row in pseudocode: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2400" dirty="0" smtClean="0">
              <a:cs typeface="Courier New" panose="02070309020205020404" pitchFamily="49" charset="0"/>
            </a:endParaRPr>
          </a:p>
          <a:p>
            <a:r>
              <a:rPr lang="en-GB" sz="1200" dirty="0" smtClean="0">
                <a:cs typeface="Courier New" panose="02070309020205020404" pitchFamily="49" charset="0"/>
              </a:rPr>
              <a:t>   </a:t>
            </a:r>
          </a:p>
          <a:p>
            <a:r>
              <a:rPr lang="en-GB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		if r &lt; e</a:t>
            </a:r>
            <a:r>
              <a:rPr lang="en-GB" sz="2400" baseline="30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-(f(x_1)-f(x))/T</a:t>
            </a:r>
            <a:r>
              <a:rPr lang="en-GB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</p:txBody>
      </p:sp>
      <p:cxnSp>
        <p:nvCxnSpPr>
          <p:cNvPr id="11" name="Přímá spojnice se šipkou 10"/>
          <p:cNvCxnSpPr/>
          <p:nvPr/>
        </p:nvCxnSpPr>
        <p:spPr>
          <a:xfrm flipV="1">
            <a:off x="5319654" y="3768800"/>
            <a:ext cx="677286" cy="4734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ovéPole 11"/>
              <p:cNvSpPr txBox="1"/>
              <p:nvPr/>
            </p:nvSpPr>
            <p:spPr>
              <a:xfrm>
                <a:off x="3536354" y="4328830"/>
                <a:ext cx="385547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ea typeface="Cambria Math" panose="02040503050406030204" pitchFamily="18" charset="0"/>
                  </a:rPr>
                  <a:t>Also denoted as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⇒</m:t>
                    </m:r>
                  </m:oMath>
                </a14:m>
                <a:r>
                  <a:rPr lang="en-US" dirty="0" smtClean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cs-CZ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cs-CZ" dirty="0"/>
              </a:p>
            </p:txBody>
          </p:sp>
        </mc:Choice>
        <mc:Fallback>
          <p:sp>
            <p:nvSpPr>
              <p:cNvPr id="12" name="TextovéPole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6354" y="4328830"/>
                <a:ext cx="3855479" cy="369332"/>
              </a:xfrm>
              <a:prstGeom prst="rect">
                <a:avLst/>
              </a:prstGeom>
              <a:blipFill>
                <a:blip r:embed="rId3"/>
                <a:stretch>
                  <a:fillRect l="-1264" t="-8197" r="-158" b="-24590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ovéPole 13"/>
              <p:cNvSpPr txBox="1"/>
              <p:nvPr/>
            </p:nvSpPr>
            <p:spPr>
              <a:xfrm>
                <a:off x="1612524" y="5103558"/>
                <a:ext cx="82372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dirty="0" smtClean="0">
                    <a:solidFill>
                      <a:srgbClr val="00A499"/>
                    </a:solidFill>
                  </a:rPr>
                  <a:t>With decreasing value of </a:t>
                </a:r>
                <a14:m>
                  <m:oMath xmlns:m="http://schemas.openxmlformats.org/officeDocument/2006/math">
                    <m:r>
                      <a:rPr lang="en-GB" b="0" i="1" smtClean="0">
                        <a:solidFill>
                          <a:srgbClr val="00A499"/>
                        </a:solidFill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en-GB" dirty="0" smtClean="0">
                    <a:solidFill>
                      <a:srgbClr val="00A499"/>
                    </a:solidFill>
                  </a:rPr>
                  <a:t> the probability to accept the worse solution decrease</a:t>
                </a:r>
                <a:endParaRPr lang="en-GB" dirty="0">
                  <a:solidFill>
                    <a:srgbClr val="00A499"/>
                  </a:solidFill>
                </a:endParaRPr>
              </a:p>
            </p:txBody>
          </p:sp>
        </mc:Choice>
        <mc:Fallback>
          <p:sp>
            <p:nvSpPr>
              <p:cNvPr id="14" name="TextovéPole 1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12524" y="5103558"/>
                <a:ext cx="8237220" cy="369332"/>
              </a:xfrm>
              <a:prstGeom prst="rect">
                <a:avLst/>
              </a:prstGeom>
              <a:blipFill>
                <a:blip r:embed="rId4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39329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GB" sz="4400" dirty="0" smtClean="0">
                <a:solidFill>
                  <a:srgbClr val="00A499"/>
                </a:solidFill>
              </a:rPr>
              <a:t>Simulated Annealing – Behaviour</a:t>
            </a:r>
            <a:endParaRPr lang="en-GB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25/09/20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6</a:t>
            </a:fld>
            <a:endParaRPr lang="cs-CZ"/>
          </a:p>
        </p:txBody>
      </p:sp>
      <p:sp>
        <p:nvSpPr>
          <p:cNvPr id="7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 txBox="1">
            <a:spLocks/>
          </p:cNvSpPr>
          <p:nvPr/>
        </p:nvSpPr>
        <p:spPr>
          <a:xfrm>
            <a:off x="3939540" y="2273192"/>
            <a:ext cx="4795223" cy="3910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94" y="3407410"/>
            <a:ext cx="3931920" cy="2948940"/>
          </a:xfrm>
          <a:prstGeom prst="rect">
            <a:avLst/>
          </a:prstGeom>
        </p:spPr>
      </p:pic>
      <p:pic>
        <p:nvPicPr>
          <p:cNvPr id="9" name="Obráze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208" y="3385689"/>
            <a:ext cx="3948429" cy="2961322"/>
          </a:xfrm>
          <a:prstGeom prst="rect">
            <a:avLst/>
          </a:prstGeom>
        </p:spPr>
      </p:pic>
      <p:pic>
        <p:nvPicPr>
          <p:cNvPr id="10" name="Obrázek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0584" y="3595622"/>
            <a:ext cx="3458845" cy="2572516"/>
          </a:xfrm>
          <a:prstGeom prst="rect">
            <a:avLst/>
          </a:prstGeom>
        </p:spPr>
      </p:pic>
      <p:sp>
        <p:nvSpPr>
          <p:cNvPr id="13" name="TextovéPole 12"/>
          <p:cNvSpPr txBox="1"/>
          <p:nvPr/>
        </p:nvSpPr>
        <p:spPr>
          <a:xfrm>
            <a:off x="5186531" y="3310790"/>
            <a:ext cx="230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Sphere function</a:t>
            </a:r>
            <a:endParaRPr lang="cs-CZ" dirty="0"/>
          </a:p>
        </p:txBody>
      </p:sp>
      <p:sp>
        <p:nvSpPr>
          <p:cNvPr id="15" name="TextovéPole 14"/>
          <p:cNvSpPr txBox="1"/>
          <p:nvPr/>
        </p:nvSpPr>
        <p:spPr>
          <a:xfrm>
            <a:off x="243840" y="2231862"/>
            <a:ext cx="7840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Worse solutions are accepted at the beginning of the algorithm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At the end of algorithm, same behavior as Hill Climbing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4707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rázek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118" y="3600481"/>
            <a:ext cx="3486968" cy="2615226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GB" sz="4400" dirty="0" smtClean="0">
                <a:solidFill>
                  <a:srgbClr val="00A499"/>
                </a:solidFill>
              </a:rPr>
              <a:t>Simulated Annealing – Behaviour</a:t>
            </a:r>
            <a:endParaRPr lang="en-GB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25/09/20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7</a:t>
            </a:fld>
            <a:endParaRPr lang="cs-CZ"/>
          </a:p>
        </p:txBody>
      </p:sp>
      <p:sp>
        <p:nvSpPr>
          <p:cNvPr id="7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 txBox="1">
            <a:spLocks/>
          </p:cNvSpPr>
          <p:nvPr/>
        </p:nvSpPr>
        <p:spPr>
          <a:xfrm>
            <a:off x="3939540" y="2273192"/>
            <a:ext cx="4795223" cy="3910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TextovéPole 12"/>
          <p:cNvSpPr txBox="1"/>
          <p:nvPr/>
        </p:nvSpPr>
        <p:spPr>
          <a:xfrm>
            <a:off x="1646431" y="3338735"/>
            <a:ext cx="3446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Ackley function</a:t>
            </a:r>
            <a:endParaRPr lang="cs-CZ" dirty="0"/>
          </a:p>
        </p:txBody>
      </p:sp>
      <p:sp>
        <p:nvSpPr>
          <p:cNvPr id="15" name="TextovéPole 14"/>
          <p:cNvSpPr txBox="1"/>
          <p:nvPr/>
        </p:nvSpPr>
        <p:spPr>
          <a:xfrm>
            <a:off x="243840" y="2231862"/>
            <a:ext cx="7840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Worse solutions are accepted at the beginning of the algorithm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At the end of algorithm, same behavior as Hill Climbing</a:t>
            </a:r>
            <a:endParaRPr lang="cs-CZ" dirty="0"/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" y="3680122"/>
            <a:ext cx="3284220" cy="2463165"/>
          </a:xfrm>
          <a:prstGeom prst="rect">
            <a:avLst/>
          </a:prstGeom>
        </p:spPr>
      </p:pic>
      <p:pic>
        <p:nvPicPr>
          <p:cNvPr id="11" name="Obrázek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892" y="3935224"/>
            <a:ext cx="2717774" cy="2021345"/>
          </a:xfrm>
          <a:prstGeom prst="rect">
            <a:avLst/>
          </a:prstGeom>
        </p:spPr>
      </p:pic>
      <p:pic>
        <p:nvPicPr>
          <p:cNvPr id="14" name="Obrázek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9556" y="3787203"/>
            <a:ext cx="2989044" cy="2241783"/>
          </a:xfrm>
          <a:prstGeom prst="rect">
            <a:avLst/>
          </a:prstGeom>
        </p:spPr>
      </p:pic>
      <p:sp>
        <p:nvSpPr>
          <p:cNvPr id="16" name="TextovéPole 15"/>
          <p:cNvSpPr txBox="1"/>
          <p:nvPr/>
        </p:nvSpPr>
        <p:spPr>
          <a:xfrm>
            <a:off x="6792431" y="3350163"/>
            <a:ext cx="3446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Rosenbrock</a:t>
            </a:r>
            <a:r>
              <a:rPr lang="en-US" dirty="0" smtClean="0"/>
              <a:t> function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28475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GB" sz="4400" dirty="0" smtClean="0">
                <a:solidFill>
                  <a:srgbClr val="00A499"/>
                </a:solidFill>
              </a:rPr>
              <a:t>Task</a:t>
            </a:r>
            <a:endParaRPr lang="en-GB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25/09/20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8</a:t>
            </a:fld>
            <a:endParaRPr lang="cs-CZ"/>
          </a:p>
        </p:txBody>
      </p:sp>
      <p:sp>
        <p:nvSpPr>
          <p:cNvPr id="7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 txBox="1">
            <a:spLocks/>
          </p:cNvSpPr>
          <p:nvPr/>
        </p:nvSpPr>
        <p:spPr>
          <a:xfrm>
            <a:off x="3939540" y="2273192"/>
            <a:ext cx="4795223" cy="3910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12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9643" y="1960454"/>
            <a:ext cx="4135120" cy="3101340"/>
          </a:xfrm>
          <a:prstGeom prst="rect">
            <a:avLst/>
          </a:prstGeom>
        </p:spPr>
      </p:pic>
      <p:pic>
        <p:nvPicPr>
          <p:cNvPr id="9" name="Obráze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660" y="3720289"/>
            <a:ext cx="3393440" cy="2545080"/>
          </a:xfrm>
          <a:prstGeom prst="rect">
            <a:avLst/>
          </a:prstGeom>
        </p:spPr>
      </p:pic>
      <p:sp>
        <p:nvSpPr>
          <p:cNvPr id="15" name="TextovéPole 14"/>
          <p:cNvSpPr txBox="1"/>
          <p:nvPr/>
        </p:nvSpPr>
        <p:spPr>
          <a:xfrm>
            <a:off x="243839" y="2231862"/>
            <a:ext cx="494667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Implement Simulated annealing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Visualize the process of search for the global optimum in 3-dimensional </a:t>
            </a:r>
            <a:r>
              <a:rPr lang="en-GB" dirty="0" smtClean="0"/>
              <a:t>space or using heat maps</a:t>
            </a:r>
            <a:r>
              <a:rPr lang="cs-CZ" dirty="0" smtClean="0"/>
              <a:t>. </a:t>
            </a:r>
            <a:r>
              <a:rPr lang="cs-CZ" dirty="0"/>
              <a:t>U</a:t>
            </a:r>
            <a:r>
              <a:rPr lang="en-GB" dirty="0"/>
              <a:t>se the test functions implemented for Task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Figure </a:t>
            </a:r>
            <a:r>
              <a:rPr lang="en-GB" dirty="0" smtClean="0"/>
              <a:t>1 and 2 serve as the inspiration for your 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You can choose one of these approaches or implement both of them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Sometimes, heat map is more useful for illustration of algorithm behaviour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17" name="TextovéPole 16"/>
          <p:cNvSpPr txBox="1"/>
          <p:nvPr/>
        </p:nvSpPr>
        <p:spPr>
          <a:xfrm>
            <a:off x="5538173" y="4912603"/>
            <a:ext cx="2258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Figure 1: </a:t>
            </a:r>
            <a:r>
              <a:rPr lang="en-GB" sz="1200" dirty="0" smtClean="0"/>
              <a:t>Simulated annealing used </a:t>
            </a:r>
            <a:r>
              <a:rPr lang="en-GB" sz="1200" dirty="0" smtClean="0"/>
              <a:t>for </a:t>
            </a:r>
            <a:r>
              <a:rPr lang="en-GB" sz="1200" dirty="0" smtClean="0"/>
              <a:t>Sphere</a:t>
            </a:r>
            <a:r>
              <a:rPr lang="en-GB" sz="1200" dirty="0" smtClean="0"/>
              <a:t> function – 3D</a:t>
            </a:r>
            <a:endParaRPr lang="en-GB" sz="1200" dirty="0"/>
          </a:p>
        </p:txBody>
      </p:sp>
      <p:sp>
        <p:nvSpPr>
          <p:cNvPr id="18" name="TextovéPole 17"/>
          <p:cNvSpPr txBox="1"/>
          <p:nvPr/>
        </p:nvSpPr>
        <p:spPr>
          <a:xfrm>
            <a:off x="8886211" y="3511124"/>
            <a:ext cx="25361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Figure </a:t>
            </a:r>
            <a:r>
              <a:rPr lang="en-GB" sz="1200" dirty="0" smtClean="0"/>
              <a:t>2: Simulated annealing used </a:t>
            </a:r>
            <a:r>
              <a:rPr lang="en-GB" sz="1200" dirty="0" smtClean="0"/>
              <a:t>for </a:t>
            </a:r>
            <a:r>
              <a:rPr lang="en-GB" sz="1200" dirty="0" smtClean="0"/>
              <a:t>Ackley function – Heat map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131278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50 FEI EN version" id="{3D62ECB5-0DD6-FA40-806F-878B68FCDE5D}" vid="{B9B6A61E-0F9B-2E40-B772-69F0F0447E4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50 FEI EN version" id="{3D62ECB5-0DD6-FA40-806F-878B68FCDE5D}" vid="{67DD9339-61A0-9242-BAD7-819822963DFB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Games and AI</Template>
  <TotalTime>1644</TotalTime>
  <Words>455</Words>
  <Application>Microsoft Office PowerPoint</Application>
  <PresentationFormat>Širokoúhlá obrazovka</PresentationFormat>
  <Paragraphs>122</Paragraphs>
  <Slides>10</Slides>
  <Notes>10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Courier New</vt:lpstr>
      <vt:lpstr>Motiv Office</vt:lpstr>
      <vt:lpstr>Custom Design</vt:lpstr>
      <vt:lpstr>Prezentace aplikace PowerPoint</vt:lpstr>
      <vt:lpstr>Biologically inspired algorithms Exercise 3</vt:lpstr>
      <vt:lpstr>Content</vt:lpstr>
      <vt:lpstr>Simulated Annealing – Control parameters</vt:lpstr>
      <vt:lpstr>Simulated Annealing – Pseudocode</vt:lpstr>
      <vt:lpstr>Simulated Annealing – Pseudocode</vt:lpstr>
      <vt:lpstr>Simulated Annealing – Behaviour</vt:lpstr>
      <vt:lpstr>Simulated Annealing – Behaviour</vt:lpstr>
      <vt:lpstr>Task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Uživatel systému Windows</dc:creator>
  <cp:lastModifiedBy>Uživatel systému Windows</cp:lastModifiedBy>
  <cp:revision>127</cp:revision>
  <dcterms:created xsi:type="dcterms:W3CDTF">2020-09-24T07:05:11Z</dcterms:created>
  <dcterms:modified xsi:type="dcterms:W3CDTF">2020-09-25T10:45:46Z</dcterms:modified>
</cp:coreProperties>
</file>

<file path=docProps/thumbnail.jpeg>
</file>